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sldIdLst>
    <p:sldId id="268" r:id="rId5"/>
    <p:sldId id="261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2" r:id="rId17"/>
    <p:sldId id="293" r:id="rId18"/>
    <p:sldId id="289" r:id="rId19"/>
    <p:sldId id="294" r:id="rId20"/>
    <p:sldId id="283" r:id="rId21"/>
    <p:sldId id="285" r:id="rId22"/>
    <p:sldId id="281" r:id="rId23"/>
    <p:sldId id="291" r:id="rId24"/>
    <p:sldId id="287" r:id="rId25"/>
    <p:sldId id="288" r:id="rId26"/>
    <p:sldId id="292" r:id="rId27"/>
    <p:sldId id="296" r:id="rId28"/>
    <p:sldId id="278" r:id="rId29"/>
    <p:sldId id="279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964"/>
    <p:restoredTop sz="96405"/>
  </p:normalViewPr>
  <p:slideViewPr>
    <p:cSldViewPr snapToGrid="0">
      <p:cViewPr varScale="1">
        <p:scale>
          <a:sx n="59" d="100"/>
          <a:sy n="59" d="100"/>
        </p:scale>
        <p:origin x="216" y="1248"/>
      </p:cViewPr>
      <p:guideLst>
        <p:guide orient="horz" pos="2160"/>
        <p:guide pos="7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A6ED70D-6B96-4F0B-C854-E22EC61F25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7426" cy="6854952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AD6DFFDE-85DC-EE29-76DF-4F2292758760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-1" y="0"/>
            <a:ext cx="12191999" cy="1420586"/>
          </a:xfrm>
          <a:prstGeom prst="rect">
            <a:avLst/>
          </a:prstGeom>
          <a:gradFill>
            <a:gsLst>
              <a:gs pos="16000">
                <a:schemeClr val="bg1">
                  <a:lumMod val="0"/>
                  <a:lumOff val="100000"/>
                  <a:alpha val="53777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dirty="0"/>
              <a:t>     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569ED91-0F59-C164-5AEC-9B988A761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0877" y="3532471"/>
            <a:ext cx="11408263" cy="273451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4200"/>
              </a:lnSpc>
              <a:buFontTx/>
              <a:buNone/>
              <a:defRPr sz="360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1E3B851-130F-5AE6-699C-D629FE6FC7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875" y="163321"/>
            <a:ext cx="2898000" cy="4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94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sage ode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B0CB84BE-A80B-514C-0D32-49160D2C34AA}"/>
              </a:ext>
            </a:extLst>
          </p:cNvPr>
          <p:cNvCxnSpPr>
            <a:cxnSpLocks/>
          </p:cNvCxnSpPr>
          <p:nvPr userDrawn="1"/>
        </p:nvCxnSpPr>
        <p:spPr>
          <a:xfrm>
            <a:off x="-16566" y="1030693"/>
            <a:ext cx="12192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2415A66B-DC38-B06B-89F8-898B3589B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51949" y="1259681"/>
            <a:ext cx="9957191" cy="501278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200"/>
              </a:lnSpc>
              <a:buFontTx/>
              <a:buNone/>
              <a:defRPr sz="420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49C90323-330A-CCCC-EABB-3743A95932E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65709" y="267675"/>
            <a:ext cx="11425411" cy="482602"/>
          </a:xfrm>
          <a:prstGeom prst="rect">
            <a:avLst/>
          </a:prstGeom>
        </p:spPr>
        <p:txBody>
          <a:bodyPr vert="horz" lIns="36000" tIns="45720" rIns="91440" bIns="45720" rtlCol="0">
            <a:normAutofit/>
          </a:bodyPr>
          <a:lstStyle>
            <a:lvl1pPr>
              <a:defRPr b="1"/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60677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627C17-C612-E32A-34C6-AC790DB9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189" y="1247775"/>
            <a:ext cx="5591931" cy="4996903"/>
          </a:xfrm>
          <a:prstGeom prst="rect">
            <a:avLst/>
          </a:prstGeom>
        </p:spPr>
        <p:txBody>
          <a:bodyPr lIns="36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3D03A113-0987-944B-5BE5-2976ACE6809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00879" y="1247775"/>
            <a:ext cx="5591933" cy="4996892"/>
          </a:xfrm>
          <a:prstGeom prst="rect">
            <a:avLst/>
          </a:prstGeom>
        </p:spPr>
        <p:txBody>
          <a:bodyPr vert="horz" lIns="36000" tIns="45720" rIns="91440" bIns="45720" rtlCol="0">
            <a:normAutofit/>
          </a:bodyPr>
          <a:lstStyle/>
          <a:p>
            <a:pPr lvl="0"/>
            <a:r>
              <a:rPr lang="de-DE" dirty="0"/>
              <a:t>Kurztext…</a:t>
            </a: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47D72D0-18D9-4E3E-4B90-4F36C7CDD766}"/>
              </a:ext>
            </a:extLst>
          </p:cNvPr>
          <p:cNvSpPr txBox="1">
            <a:spLocks/>
          </p:cNvSpPr>
          <p:nvPr userDrawn="1"/>
        </p:nvSpPr>
        <p:spPr>
          <a:xfrm>
            <a:off x="400878" y="324000"/>
            <a:ext cx="10956933" cy="30107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sz="2400" b="1" dirty="0">
                <a:effectLst/>
                <a:latin typeface="Arial" panose="020B0604020202020204" pitchFamily="34" charset="0"/>
              </a:rPr>
              <a:t>Titel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34A36711-2F9C-61DD-A6A4-62677F6ECE0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65709" y="267675"/>
            <a:ext cx="11425411" cy="482602"/>
          </a:xfrm>
          <a:prstGeom prst="rect">
            <a:avLst/>
          </a:prstGeom>
        </p:spPr>
        <p:txBody>
          <a:bodyPr vert="horz" lIns="36000" tIns="45720" rIns="91440" bIns="45720" rtlCol="0">
            <a:normAutofit/>
          </a:bodyPr>
          <a:lstStyle>
            <a:lvl1pPr>
              <a:defRPr b="1"/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50364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6E046A8F-B714-034B-EB5B-8B60C199B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877" y="1257299"/>
            <a:ext cx="11408263" cy="5020837"/>
          </a:xfrm>
          <a:prstGeom prst="rect">
            <a:avLst/>
          </a:prstGeom>
        </p:spPr>
        <p:txBody>
          <a:bodyPr lIns="36000" rIns="36000"/>
          <a:lstStyle>
            <a:lvl2pPr marL="800100" indent="-342900">
              <a:buClr>
                <a:srgbClr val="FF803A"/>
              </a:buClr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899A23-B9B9-B449-955A-5F210E295AF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65709" y="267675"/>
            <a:ext cx="11425411" cy="482602"/>
          </a:xfrm>
          <a:prstGeom prst="rect">
            <a:avLst/>
          </a:prstGeom>
        </p:spPr>
        <p:txBody>
          <a:bodyPr vert="horz" lIns="36000" tIns="45720" rIns="91440" bIns="45720" rtlCol="0">
            <a:normAutofit/>
          </a:bodyPr>
          <a:lstStyle>
            <a:lvl1pPr>
              <a:defRPr b="1"/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69608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08B117-54EE-64F0-9D66-C37592378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878" y="1259680"/>
            <a:ext cx="5585788" cy="5018455"/>
          </a:xfrm>
          <a:prstGeom prst="rect">
            <a:avLst/>
          </a:prstGeom>
        </p:spPr>
        <p:txBody>
          <a:bodyPr lIns="36000" rIns="36000"/>
          <a:lstStyle>
            <a:lvl2pPr marL="800100" indent="-342900">
              <a:buClr>
                <a:srgbClr val="FF803A"/>
              </a:buClr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F1155338-0D98-EB71-9D28-01D2A563F9B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05334" y="1259680"/>
            <a:ext cx="5585788" cy="5018456"/>
          </a:xfrm>
          <a:prstGeom prst="rect">
            <a:avLst/>
          </a:prstGeom>
        </p:spPr>
        <p:txBody>
          <a:bodyPr/>
          <a:lstStyle>
            <a:lvl2pPr marL="800100" indent="-342900">
              <a:buClr>
                <a:srgbClr val="FF803A"/>
              </a:buClr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C3F288C2-1663-BA45-37F4-AFD7B3D1C17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65709" y="267675"/>
            <a:ext cx="11425411" cy="482602"/>
          </a:xfrm>
          <a:prstGeom prst="rect">
            <a:avLst/>
          </a:prstGeom>
        </p:spPr>
        <p:txBody>
          <a:bodyPr vert="horz" lIns="36000" tIns="45720" rIns="91440" bIns="45720" rtlCol="0">
            <a:normAutofit/>
          </a:bodyPr>
          <a:lstStyle>
            <a:lvl1pPr>
              <a:defRPr b="1"/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554454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B0CB84BE-A80B-514C-0D32-49160D2C34AA}"/>
              </a:ext>
            </a:extLst>
          </p:cNvPr>
          <p:cNvCxnSpPr>
            <a:cxnSpLocks/>
          </p:cNvCxnSpPr>
          <p:nvPr userDrawn="1"/>
        </p:nvCxnSpPr>
        <p:spPr>
          <a:xfrm>
            <a:off x="-16566" y="1030693"/>
            <a:ext cx="12192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994EC430-A408-49DB-B7F0-74143181939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65709" y="267675"/>
            <a:ext cx="11425411" cy="482602"/>
          </a:xfrm>
          <a:prstGeom prst="rect">
            <a:avLst/>
          </a:prstGeom>
        </p:spPr>
        <p:txBody>
          <a:bodyPr vert="horz" lIns="36000" tIns="45720" rIns="91440" bIns="45720" rtlCol="0">
            <a:normAutofit/>
          </a:bodyPr>
          <a:lstStyle>
            <a:lvl1pPr>
              <a:defRPr b="1"/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46105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E2D91392-38D5-C10A-0DE1-F7BDB4DDAB4D}"/>
              </a:ext>
            </a:extLst>
          </p:cNvPr>
          <p:cNvSpPr txBox="1">
            <a:spLocks/>
          </p:cNvSpPr>
          <p:nvPr userDrawn="1"/>
        </p:nvSpPr>
        <p:spPr>
          <a:xfrm>
            <a:off x="400878" y="6396415"/>
            <a:ext cx="864433" cy="32526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FF2DB2F-DC96-1C4D-AFCF-554CDE928574}" type="datetimeFigureOut">
              <a:rPr lang="de-DE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21.09.25</a:t>
            </a:fld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atumsplatzhalter 3">
            <a:extLst>
              <a:ext uri="{FF2B5EF4-FFF2-40B4-BE49-F238E27FC236}">
                <a16:creationId xmlns:a16="http://schemas.microsoft.com/office/drawing/2014/main" id="{5BC7560B-AAC9-5CF7-46DB-951EEE861777}"/>
              </a:ext>
            </a:extLst>
          </p:cNvPr>
          <p:cNvSpPr txBox="1">
            <a:spLocks/>
          </p:cNvSpPr>
          <p:nvPr userDrawn="1"/>
        </p:nvSpPr>
        <p:spPr>
          <a:xfrm>
            <a:off x="11357811" y="6396415"/>
            <a:ext cx="451321" cy="327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0F24ABC-CFD8-8748-B4BB-8C07F58B783A}" type="slidenum">
              <a:rPr lang="de-DE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6EE9C148-9F4F-099B-3C99-4E6CD7A2FB32}"/>
              </a:ext>
            </a:extLst>
          </p:cNvPr>
          <p:cNvSpPr txBox="1">
            <a:spLocks/>
          </p:cNvSpPr>
          <p:nvPr userDrawn="1"/>
        </p:nvSpPr>
        <p:spPr>
          <a:xfrm>
            <a:off x="1114970" y="6396415"/>
            <a:ext cx="9962041" cy="32760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BzG</a:t>
            </a:r>
            <a:r>
              <a:rPr lang="de-DE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Bildungszentrum Gesundheit Basel-Stadt</a:t>
            </a: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879D144D-C877-C3E0-C10F-AC3A943A11BD}"/>
              </a:ext>
            </a:extLst>
          </p:cNvPr>
          <p:cNvCxnSpPr>
            <a:cxnSpLocks/>
          </p:cNvCxnSpPr>
          <p:nvPr userDrawn="1"/>
        </p:nvCxnSpPr>
        <p:spPr>
          <a:xfrm>
            <a:off x="-10" y="922673"/>
            <a:ext cx="12192000" cy="0"/>
          </a:xfrm>
          <a:prstGeom prst="line">
            <a:avLst/>
          </a:prstGeom>
          <a:ln w="28575">
            <a:solidFill>
              <a:srgbClr val="FF803A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8B1D2479-E2B0-6DB6-ADC8-635617D0F0E4}"/>
              </a:ext>
            </a:extLst>
          </p:cNvPr>
          <p:cNvCxnSpPr>
            <a:cxnSpLocks/>
          </p:cNvCxnSpPr>
          <p:nvPr userDrawn="1"/>
        </p:nvCxnSpPr>
        <p:spPr>
          <a:xfrm>
            <a:off x="-9" y="6274599"/>
            <a:ext cx="12192000" cy="0"/>
          </a:xfrm>
          <a:prstGeom prst="line">
            <a:avLst/>
          </a:prstGeom>
          <a:ln>
            <a:solidFill>
              <a:srgbClr val="FF803A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4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0" r:id="rId3"/>
    <p:sldLayoutId id="2147483663" r:id="rId4"/>
    <p:sldLayoutId id="2147483665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>
            <a:extLst>
              <a:ext uri="{FF2B5EF4-FFF2-40B4-BE49-F238E27FC236}">
                <a16:creationId xmlns:a16="http://schemas.microsoft.com/office/drawing/2014/main" id="{DA8B61E7-234B-5657-4EC9-D0E18412C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8024"/>
            <a:ext cx="12191999" cy="3609975"/>
          </a:xfrm>
          <a:prstGeom prst="rect">
            <a:avLst/>
          </a:prstGeom>
          <a:gradFill>
            <a:gsLst>
              <a:gs pos="16000">
                <a:schemeClr val="bg1">
                  <a:lumMod val="0"/>
                  <a:lumOff val="10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dirty="0"/>
              <a:t>     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1826C42-98A1-F2FA-6FF4-AF9F5610E4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997" y="4009991"/>
            <a:ext cx="11408263" cy="2734513"/>
          </a:xfrm>
        </p:spPr>
        <p:txBody>
          <a:bodyPr/>
          <a:lstStyle/>
          <a:p>
            <a:r>
              <a:rPr lang="de-DE" dirty="0"/>
              <a:t>0.55 Tesla und 7 Tesla</a:t>
            </a:r>
          </a:p>
          <a:p>
            <a:r>
              <a:rPr lang="de-DE" dirty="0"/>
              <a:t>MRT mit verschiedenen Feldstärken</a:t>
            </a:r>
          </a:p>
          <a:p>
            <a:r>
              <a:rPr lang="de-DE" sz="1800" dirty="0"/>
              <a:t>Evren Demir &amp; Philipp Leuenberger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1AF1D1B-ABF9-E11F-F4C5-EAB547C55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231" y="5972873"/>
            <a:ext cx="3509721" cy="5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4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CE55057-441A-BF6A-C7B9-E13CFA83C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293" y="1259681"/>
            <a:ext cx="11272962" cy="228616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Darstellung der Perfusion, Ventilation, Atemmechanik</a:t>
            </a:r>
          </a:p>
          <a:p>
            <a:r>
              <a:rPr lang="de-CH" sz="2400" dirty="0">
                <a:cs typeface="Arial" panose="020B0604020202020204" pitchFamily="34" charset="0"/>
              </a:rPr>
              <a:t>→ </a:t>
            </a:r>
            <a:r>
              <a:rPr lang="de-CH" sz="2400" dirty="0" err="1">
                <a:cs typeface="Arial" panose="020B0604020202020204" pitchFamily="34" charset="0"/>
              </a:rPr>
              <a:t>z.B</a:t>
            </a:r>
            <a:r>
              <a:rPr lang="de-CH" sz="2400" dirty="0">
                <a:cs typeface="Arial" panose="020B0604020202020204" pitchFamily="34" charset="0"/>
              </a:rPr>
              <a:t> bei Asthma, COPD, Mukoviszidose, </a:t>
            </a:r>
            <a:r>
              <a:rPr lang="de-CH" sz="2400" dirty="0" err="1">
                <a:cs typeface="Arial" panose="020B0604020202020204" pitchFamily="34" charset="0"/>
              </a:rPr>
              <a:t>Diaphragmapathien</a:t>
            </a:r>
            <a:r>
              <a:rPr lang="de-CH" sz="2400" dirty="0">
                <a:cs typeface="Arial" panose="020B0604020202020204" pitchFamily="34" charset="0"/>
              </a:rPr>
              <a:t>..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Präzise </a:t>
            </a:r>
            <a:r>
              <a:rPr lang="de-DE" dirty="0" err="1"/>
              <a:t>Perfusionsbildgebung</a:t>
            </a:r>
            <a:r>
              <a:rPr lang="de-DE" dirty="0"/>
              <a:t> sowohl KM-gestützt als auch nativ möglich</a:t>
            </a:r>
          </a:p>
          <a:p>
            <a:r>
              <a:rPr lang="de-CH" sz="2400" dirty="0">
                <a:cs typeface="Arial" panose="020B0604020202020204" pitchFamily="34" charset="0"/>
              </a:rPr>
              <a:t>→</a:t>
            </a:r>
            <a:r>
              <a:rPr lang="de-DE" sz="2400" dirty="0">
                <a:cs typeface="Arial" panose="020B0604020202020204" pitchFamily="34" charset="0"/>
              </a:rPr>
              <a:t> </a:t>
            </a:r>
            <a:r>
              <a:rPr lang="de-DE" dirty="0"/>
              <a:t>Genauigkeit vergleichbar mit SPECT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6D00CBD-95C6-8D25-DA80-4FB892BC3E99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517745" y="3146385"/>
            <a:ext cx="8255590" cy="24519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EB840E-581E-ACAD-3499-C8532F340D9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/>
              <a:t>Funktionelle Bildgebung</a:t>
            </a:r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0C576B5-FD4A-E4EC-12AD-44CB0481FF78}"/>
              </a:ext>
            </a:extLst>
          </p:cNvPr>
          <p:cNvSpPr txBox="1"/>
          <p:nvPr/>
        </p:nvSpPr>
        <p:spPr>
          <a:xfrm>
            <a:off x="1005840" y="5598319"/>
            <a:ext cx="223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KM-gestützt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CD38FF7-F647-AF98-A54F-CBD5063884DA}"/>
              </a:ext>
            </a:extLst>
          </p:cNvPr>
          <p:cNvSpPr txBox="1"/>
          <p:nvPr/>
        </p:nvSpPr>
        <p:spPr>
          <a:xfrm>
            <a:off x="3573900" y="5598319"/>
            <a:ext cx="223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T1-Mapping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3D5CD67-21BF-00D4-9995-48854B845219}"/>
              </a:ext>
            </a:extLst>
          </p:cNvPr>
          <p:cNvSpPr txBox="1"/>
          <p:nvPr/>
        </p:nvSpPr>
        <p:spPr>
          <a:xfrm>
            <a:off x="6096000" y="5598319"/>
            <a:ext cx="3109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Fourier-Transformation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81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17A8579-D49D-053D-B17D-946B0C86CA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Native Fourier-Dekompositions-MRT</a:t>
            </a:r>
          </a:p>
          <a:p>
            <a:r>
              <a:rPr lang="de-CH" sz="2400" dirty="0">
                <a:cs typeface="Arial" panose="020B0604020202020204" pitchFamily="34" charset="0"/>
              </a:rPr>
              <a:t>→ Basiert auf regionale Schwankungen der Intensität durch die Atmung und Blutpulsation</a:t>
            </a:r>
          </a:p>
          <a:p>
            <a:r>
              <a:rPr lang="de-CH" sz="2400" dirty="0">
                <a:cs typeface="Arial" panose="020B0604020202020204" pitchFamily="34" charset="0"/>
              </a:rPr>
              <a:t>→</a:t>
            </a:r>
            <a:r>
              <a:rPr lang="de-CH" dirty="0"/>
              <a:t> Messung mithilfe schneller Sequenzen, </a:t>
            </a:r>
            <a:r>
              <a:rPr lang="de-CH" dirty="0" err="1"/>
              <a:t>z.B</a:t>
            </a:r>
            <a:r>
              <a:rPr lang="de-CH" dirty="0"/>
              <a:t> T1-FLASH</a:t>
            </a:r>
          </a:p>
          <a:p>
            <a:r>
              <a:rPr lang="de-CH" sz="2400" dirty="0">
                <a:cs typeface="Arial" panose="020B0604020202020204" pitchFamily="34" charset="0"/>
              </a:rPr>
              <a:t>→ Trennung der Signale, Visualisierung anhand Ventilations-Perfusionskarten</a:t>
            </a:r>
          </a:p>
          <a:p>
            <a:r>
              <a:rPr lang="de-CH" sz="2400" dirty="0">
                <a:cs typeface="Arial" panose="020B0604020202020204" pitchFamily="34" charset="0"/>
              </a:rPr>
              <a:t>→ Darstellung von Störungen vor morphologischen Veränderungen möglich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F551EC2-F9DE-556B-4E09-C634BC100C7F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6078414" y="1259680"/>
            <a:ext cx="5825418" cy="2974448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A41211-7EFA-4A67-D697-760313003E4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/>
              <a:t>Funktionelle Bildgebung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71136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D0FC912-10E3-A900-1FF6-276B9E418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2800" y="3080979"/>
            <a:ext cx="2885440" cy="1052609"/>
          </a:xfrm>
          <a:ln w="63500">
            <a:solidFill>
              <a:srgbClr val="FF803A"/>
            </a:solidFill>
          </a:ln>
        </p:spPr>
        <p:txBody>
          <a:bodyPr/>
          <a:lstStyle/>
          <a:p>
            <a:r>
              <a:rPr lang="de-DE" sz="8000" dirty="0"/>
              <a:t>FAZIT</a:t>
            </a:r>
            <a:endParaRPr lang="de-CH" sz="8000" dirty="0"/>
          </a:p>
        </p:txBody>
      </p:sp>
    </p:spTree>
    <p:extLst>
      <p:ext uri="{BB962C8B-B14F-4D97-AF65-F5344CB8AC3E}">
        <p14:creationId xmlns:p14="http://schemas.microsoft.com/office/powerpoint/2010/main" val="3490245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C120977-4E63-3FAD-36DD-D39109604C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Starke Einwirkung durch das Magnetfeld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Linear höherer HF-Impuls</a:t>
            </a:r>
          </a:p>
          <a:p>
            <a:pPr marL="342900" indent="-342900">
              <a:buFont typeface="Arial" panose="020B0604020202020204" pitchFamily="34" charset="0"/>
              <a:buChar char="→"/>
            </a:pPr>
            <a:r>
              <a:rPr lang="de-DE" dirty="0"/>
              <a:t> Schnelleres Erreichen des SAR-Limits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Höhere Lautstärke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Stärkeres Erwärmen von Prothesen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(eventuell) Kleiner Anstieg des systolischen Blutdrucks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Klaustrophobie durch engere Gantry (60cm)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Periphere Nervenstimulation</a:t>
            </a:r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EA11E5-1FC9-7797-84B3-5BA487FC88D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/>
              <a:t>Körperliche Belastung und Nebenwirkungen</a:t>
            </a:r>
          </a:p>
        </p:txBody>
      </p:sp>
    </p:spTree>
    <p:extLst>
      <p:ext uri="{BB962C8B-B14F-4D97-AF65-F5344CB8AC3E}">
        <p14:creationId xmlns:p14="http://schemas.microsoft.com/office/powerpoint/2010/main" val="2525720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2ED7310-DED3-EFA2-B83B-78611ECE8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878" y="1259680"/>
            <a:ext cx="5585788" cy="5018455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Emesis, Vertigo und Nausea sind übliche Nebenwirkungen</a:t>
            </a:r>
          </a:p>
          <a:p>
            <a:r>
              <a:rPr lang="de-CH" dirty="0"/>
              <a:t>→ langsamere Tischgeschwindigkeit, damit sich der Körper an das Magnetfeld gewöhnen kann</a:t>
            </a:r>
          </a:p>
          <a:p>
            <a:r>
              <a:rPr lang="de-CH" dirty="0"/>
              <a:t>→ RFP muss bis der/die Patient*in bestätigt, dass es ihm/ihr gut geht, am Tisch bleiben</a:t>
            </a:r>
            <a:endParaRPr lang="de-DE" dirty="0"/>
          </a:p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Aufkommen von Magnetophosphen, Muskelzuckungen und einem metallischen Geschmack</a:t>
            </a:r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</p:txBody>
      </p:sp>
      <p:pic>
        <p:nvPicPr>
          <p:cNvPr id="1026" name="Picture 2" descr="Auburn University Installs Siemens Terra.X 7T MRI - Axis Imaging News">
            <a:extLst>
              <a:ext uri="{FF2B5EF4-FFF2-40B4-BE49-F238E27FC236}">
                <a16:creationId xmlns:a16="http://schemas.microsoft.com/office/drawing/2014/main" id="{F91FEE8A-4E0E-552E-9722-757A9F870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r="24570" b="-1"/>
          <a:stretch>
            <a:fillRect/>
          </a:stretch>
        </p:blipFill>
        <p:spPr bwMode="auto">
          <a:xfrm>
            <a:off x="6205334" y="1259680"/>
            <a:ext cx="5585788" cy="501845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02869-38FA-2BFF-14F7-BBD94155177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5709" y="267675"/>
            <a:ext cx="11425411" cy="482602"/>
          </a:xfrm>
        </p:spPr>
        <p:txBody>
          <a:bodyPr>
            <a:normAutofit/>
          </a:bodyPr>
          <a:lstStyle/>
          <a:p>
            <a:r>
              <a:rPr lang="de-DE" dirty="0"/>
              <a:t>Körperliche Belastung und Nebenwirkungen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6575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B5F47A0-F04B-81CD-7794-D0E415720B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Prinzipiell gleiche Vorbereitung von Patienten*innen, bzw. Proband*innen wie an 3T und 1,5T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Wenige zugelassene Implantate</a:t>
            </a:r>
          </a:p>
          <a:p>
            <a:r>
              <a:rPr lang="de-CH" dirty="0"/>
              <a:t>→ Keine Sicherheit bei Untersuchungen mit Implantaten</a:t>
            </a:r>
            <a:endParaRPr lang="de-DE" dirty="0"/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/>
              <a:t>Grössere</a:t>
            </a:r>
            <a:r>
              <a:rPr lang="de-DE" dirty="0"/>
              <a:t> Untersuchungsräume</a:t>
            </a:r>
          </a:p>
          <a:p>
            <a:r>
              <a:rPr lang="de-CH" dirty="0"/>
              <a:t>→ Sicherheits-Linie verschiebt sich bei passiv abgeschirmten UHF-MRTs</a:t>
            </a:r>
            <a:endParaRPr lang="de-DE" dirty="0"/>
          </a:p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Instabile Patienten sollten nicht am UHF-MRT untersucht werden</a:t>
            </a:r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F853C4-ED31-ADC4-D2EA-8ADCFEDCAAB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/>
              <a:t>MR-Safety</a:t>
            </a:r>
          </a:p>
        </p:txBody>
      </p:sp>
    </p:spTree>
    <p:extLst>
      <p:ext uri="{BB962C8B-B14F-4D97-AF65-F5344CB8AC3E}">
        <p14:creationId xmlns:p14="http://schemas.microsoft.com/office/powerpoint/2010/main" val="1098325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878D64B-081E-7DF3-EE3E-410D38CD0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878" y="1259680"/>
            <a:ext cx="5585788" cy="5018455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Wenn das MR-</a:t>
            </a:r>
            <a:r>
              <a:rPr lang="en-US" dirty="0" err="1"/>
              <a:t>Gerät</a:t>
            </a:r>
            <a:r>
              <a:rPr lang="en-US" dirty="0"/>
              <a:t> </a:t>
            </a:r>
            <a:r>
              <a:rPr lang="en-US" dirty="0" err="1"/>
              <a:t>passiv</a:t>
            </a:r>
            <a:r>
              <a:rPr lang="en-US" dirty="0"/>
              <a:t>  </a:t>
            </a:r>
            <a:r>
              <a:rPr lang="en-US" dirty="0" err="1"/>
              <a:t>abgeschirmt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, muss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grösserer</a:t>
            </a:r>
            <a:r>
              <a:rPr lang="en-US" dirty="0"/>
              <a:t> </a:t>
            </a:r>
            <a:r>
              <a:rPr lang="en-US" dirty="0" err="1"/>
              <a:t>Untersuchungsraum</a:t>
            </a:r>
            <a:r>
              <a:rPr lang="en-US" dirty="0"/>
              <a:t> </a:t>
            </a:r>
            <a:r>
              <a:rPr lang="en-US" dirty="0" err="1"/>
              <a:t>vorhanden</a:t>
            </a:r>
            <a:r>
              <a:rPr lang="en-US" dirty="0"/>
              <a:t> sein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CH" dirty="0"/>
              <a:t>Sicherheits-Linie verschiebt sich= medizinische Geräte müssen weiter vom UHF-MRT entfernt sein</a:t>
            </a: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79B6AF-C4D7-0A10-04A0-FFA601E7D57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5709" y="267675"/>
            <a:ext cx="11425411" cy="482602"/>
          </a:xfrm>
        </p:spPr>
        <p:txBody>
          <a:bodyPr>
            <a:normAutofit/>
          </a:bodyPr>
          <a:lstStyle/>
          <a:p>
            <a:r>
              <a:rPr lang="de-DE" dirty="0"/>
              <a:t>MR-Safety</a:t>
            </a:r>
          </a:p>
        </p:txBody>
      </p:sp>
      <p:pic>
        <p:nvPicPr>
          <p:cNvPr id="11" name="Main graphic" descr="Ein Bild, das Text, Screenshot, Schrift, Design enthält.&#10;&#10;KI-generierte Inhalte können fehlerhaft sein.">
            <a:extLst>
              <a:ext uri="{FF2B5EF4-FFF2-40B4-BE49-F238E27FC236}">
                <a16:creationId xmlns:a16="http://schemas.microsoft.com/office/drawing/2014/main" id="{DF240693-7F58-19F4-7318-15E38A844FA1}"/>
              </a:ext>
            </a:extLst>
          </p:cNvPr>
          <p:cNvPicPr>
            <a:picLocks noGrp="1"/>
          </p:cNvPicPr>
          <p:nvPr>
            <p:ph sz="half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9009" r="52930" b="30797"/>
          <a:stretch/>
        </p:blipFill>
        <p:spPr bwMode="auto">
          <a:xfrm>
            <a:off x="6481724" y="1259680"/>
            <a:ext cx="5338755" cy="4082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78BEEDE-52FE-982C-E673-352D1DA5B0EE}"/>
              </a:ext>
            </a:extLst>
          </p:cNvPr>
          <p:cNvSpPr txBox="1"/>
          <p:nvPr/>
        </p:nvSpPr>
        <p:spPr>
          <a:xfrm>
            <a:off x="6558299" y="5497377"/>
            <a:ext cx="5185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Magnetfeldstärkenverteilung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ausserhalb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des Geräts</a:t>
            </a:r>
          </a:p>
        </p:txBody>
      </p:sp>
    </p:spTree>
    <p:extLst>
      <p:ext uri="{BB962C8B-B14F-4D97-AF65-F5344CB8AC3E}">
        <p14:creationId xmlns:p14="http://schemas.microsoft.com/office/powerpoint/2010/main" val="486126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81ECA1B-ECF8-85EC-0552-0C3145AB5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877" y="1257299"/>
            <a:ext cx="5110923" cy="5020837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Anfälliger für Magnetfeldinhomogenitäten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IR-Sequenzen können aufgrund der Anfälligkeit nicht immer gut funktionieren</a:t>
            </a:r>
          </a:p>
          <a:p>
            <a:r>
              <a:rPr lang="de-CH" dirty="0"/>
              <a:t>→ z.B. schlechte </a:t>
            </a:r>
            <a:r>
              <a:rPr lang="de-CH" dirty="0" err="1"/>
              <a:t>Fettsupression</a:t>
            </a:r>
            <a:endParaRPr lang="de-CH" dirty="0"/>
          </a:p>
          <a:p>
            <a:r>
              <a:rPr lang="de-CH" dirty="0"/>
              <a:t>→ schlechte Metallunterdrückung (kommt aber beim UHF-MRT weniger häufig vor)</a:t>
            </a:r>
            <a:endParaRPr lang="de-DE" dirty="0"/>
          </a:p>
          <a:p>
            <a:endParaRPr lang="de-DE" dirty="0"/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B6268C-1B22-4E94-8412-1528F58E226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/>
              <a:t>Magnetfeldinhomogenitäten und Artefakte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A87C0AE-CEE6-A163-3E63-D4A26BEC7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592" y="1616074"/>
            <a:ext cx="5842528" cy="362585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80EF9D-F0C9-1A02-3E5A-95D9B32DA1F9}"/>
              </a:ext>
            </a:extLst>
          </p:cNvPr>
          <p:cNvSpPr txBox="1"/>
          <p:nvPr/>
        </p:nvSpPr>
        <p:spPr>
          <a:xfrm>
            <a:off x="6479496" y="5476568"/>
            <a:ext cx="47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Artefakte durch B1-Inhomogenitäten bei einer 7T Flair</a:t>
            </a:r>
          </a:p>
        </p:txBody>
      </p:sp>
    </p:spTree>
    <p:extLst>
      <p:ext uri="{BB962C8B-B14F-4D97-AF65-F5344CB8AC3E}">
        <p14:creationId xmlns:p14="http://schemas.microsoft.com/office/powerpoint/2010/main" val="3359673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DEA8D76-D3F2-A7D7-E9DE-ECBDD93B8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878" y="1259680"/>
            <a:ext cx="5030104" cy="5018455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e-DE" dirty="0" err="1"/>
              <a:t>Suszeptibilitäts</a:t>
            </a:r>
            <a:r>
              <a:rPr lang="de-DE" dirty="0"/>
              <a:t>- und </a:t>
            </a:r>
            <a:r>
              <a:rPr lang="de-DE" dirty="0" err="1"/>
              <a:t>Chemicalshiftartefakte</a:t>
            </a:r>
            <a:r>
              <a:rPr lang="de-DE" dirty="0"/>
              <a:t> sind am stärksten betroffen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Durch schnellere Akquisitionszeit kann Bewegungsartefakten entgegengewirkt werden (insbesondere wenn sie mit KI unterstützt sind)</a:t>
            </a:r>
          </a:p>
        </p:txBody>
      </p:sp>
      <p:pic>
        <p:nvPicPr>
          <p:cNvPr id="5" name="Grafik 4" descr="Ein Bild, das medizinische Bildgebung, monochrom, Radiologie, Schwarzweiß enthält.&#10;&#10;KI-generierte Inhalte können fehlerhaft sein.">
            <a:extLst>
              <a:ext uri="{FF2B5EF4-FFF2-40B4-BE49-F238E27FC236}">
                <a16:creationId xmlns:a16="http://schemas.microsoft.com/office/drawing/2014/main" id="{59AFBFF7-F289-33D8-ED9D-782446271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982" y="1762139"/>
            <a:ext cx="6360138" cy="3333721"/>
          </a:xfrm>
          <a:prstGeom prst="rect">
            <a:avLst/>
          </a:prstGeom>
          <a:noFill/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B978B6-C2B7-7E2C-2759-4870538D4D0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5709" y="267675"/>
            <a:ext cx="11425411" cy="482602"/>
          </a:xfrm>
        </p:spPr>
        <p:txBody>
          <a:bodyPr>
            <a:normAutofit/>
          </a:bodyPr>
          <a:lstStyle/>
          <a:p>
            <a:r>
              <a:rPr lang="de-DE" dirty="0"/>
              <a:t>Magnetfeldinhomogenitäten und Artefakte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762670D-C22F-77C1-B14A-8ED3BC0EF0C9}"/>
              </a:ext>
            </a:extLst>
          </p:cNvPr>
          <p:cNvSpPr txBox="1"/>
          <p:nvPr/>
        </p:nvSpPr>
        <p:spPr>
          <a:xfrm>
            <a:off x="6186550" y="5232668"/>
            <a:ext cx="5262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Artefakte ausgelöst durch eine Zahnspange</a:t>
            </a:r>
          </a:p>
        </p:txBody>
      </p:sp>
    </p:spTree>
    <p:extLst>
      <p:ext uri="{BB962C8B-B14F-4D97-AF65-F5344CB8AC3E}">
        <p14:creationId xmlns:p14="http://schemas.microsoft.com/office/powerpoint/2010/main" val="2608340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131FEF8-322C-7AF5-9FF2-F34FE8872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878" y="1259680"/>
            <a:ext cx="5585788" cy="2697723"/>
          </a:xfrm>
        </p:spPr>
        <p:txBody>
          <a:bodyPr/>
          <a:lstStyle/>
          <a:p>
            <a:r>
              <a:rPr lang="de-DE" b="1" dirty="0"/>
              <a:t>Neurologische Bildgebung</a:t>
            </a:r>
          </a:p>
          <a:p>
            <a:endParaRPr lang="de-DE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Höhere räumliche Auflösung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Schnellere Aufnahmezeiten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Hochaufgelöste ToF-Sequenzen</a:t>
            </a:r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C06C1F-425D-B3F0-F0C7-8A15A273751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/>
              <a:t>Einsatzgebiete der UHF-MRT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473542D-B9FF-5D2B-F763-B2E4C7BE49D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05334" y="1259680"/>
            <a:ext cx="5585788" cy="3352960"/>
          </a:xfrm>
        </p:spPr>
        <p:txBody>
          <a:bodyPr/>
          <a:lstStyle/>
          <a:p>
            <a:r>
              <a:rPr lang="de-DE" b="1" dirty="0"/>
              <a:t>Muskuloskelettale Bildgebung</a:t>
            </a:r>
          </a:p>
          <a:p>
            <a:endParaRPr lang="de-DE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Bessere Darstellung kleiner Strukturen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Kleinere Körperteile = weniger Probleme beim SAR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je nach Sequenzen sehr guter Kontrast</a:t>
            </a:r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828E480-AA4A-A24A-0583-1F27B330DA98}"/>
              </a:ext>
            </a:extLst>
          </p:cNvPr>
          <p:cNvSpPr txBox="1"/>
          <p:nvPr/>
        </p:nvSpPr>
        <p:spPr>
          <a:xfrm>
            <a:off x="365709" y="4797306"/>
            <a:ext cx="53671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(Untersuchungen am Kopf sind für die Klinik zugelassen)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767545A-BD4D-45C2-6D34-A917E89A5872}"/>
              </a:ext>
            </a:extLst>
          </p:cNvPr>
          <p:cNvSpPr txBox="1"/>
          <p:nvPr/>
        </p:nvSpPr>
        <p:spPr>
          <a:xfrm>
            <a:off x="6205334" y="4804043"/>
            <a:ext cx="5367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(Nur Knie ist für die Klinik zugelassen)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788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1">
            <a:extLst>
              <a:ext uri="{FF2B5EF4-FFF2-40B4-BE49-F238E27FC236}">
                <a16:creationId xmlns:a16="http://schemas.microsoft.com/office/drawing/2014/main" id="{D79459E7-EAB0-AE20-EC8B-E397DC9D87FB}"/>
              </a:ext>
            </a:extLst>
          </p:cNvPr>
          <p:cNvSpPr txBox="1">
            <a:spLocks/>
          </p:cNvSpPr>
          <p:nvPr/>
        </p:nvSpPr>
        <p:spPr>
          <a:xfrm>
            <a:off x="496338" y="2456542"/>
            <a:ext cx="11826291" cy="3570514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de-DE" sz="2200" b="1" dirty="0"/>
              <a:t>Vorteile einer niedrigen und hohen Magnetfeldstärke</a:t>
            </a:r>
          </a:p>
          <a:p>
            <a:pPr marL="457200" indent="-457200">
              <a:buAutoNum type="arabicPeriod"/>
            </a:pPr>
            <a:r>
              <a:rPr lang="de-DE" sz="2200" b="1" dirty="0"/>
              <a:t>Diplomarbeit: Niederfeld-</a:t>
            </a:r>
            <a:r>
              <a:rPr lang="de-DE" sz="2200" b="1" dirty="0" err="1"/>
              <a:t>Lungenbildgebung</a:t>
            </a:r>
            <a:endParaRPr lang="de-DE" sz="22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2200" dirty="0"/>
              <a:t>Herausforderungen der Lungen-MRT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2200" dirty="0"/>
              <a:t>Sequenzen im Einsatz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2200" dirty="0"/>
              <a:t>Anwendungsmöglichkeiten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de-DE" sz="2200" b="1" dirty="0"/>
              <a:t>Diplomarbeit: Potential und Herausforderungen der Ultrahochfeld-MRT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Körperliche Belastung und Nebenwirkungen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MR-Safety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Magnetfeldinhomogenitäten und Artefakte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Einsatzgebiete der UHF-MRT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de-DE" sz="2200" b="1" dirty="0"/>
              <a:t>Fragen und Abschluss</a:t>
            </a:r>
          </a:p>
          <a:p>
            <a:endParaRPr lang="de-DE" sz="2200" b="1" dirty="0"/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96BDEDC-E7AE-948F-F758-D7F2350A807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/>
              <a:t>Inhalt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472625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Content Placeholder 1">
            <a:extLst>
              <a:ext uri="{FF2B5EF4-FFF2-40B4-BE49-F238E27FC236}">
                <a16:creationId xmlns:a16="http://schemas.microsoft.com/office/drawing/2014/main" id="{E65C8097-505F-81CF-46C3-817C16098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878" y="1259680"/>
            <a:ext cx="5585788" cy="5018455"/>
          </a:xfrm>
        </p:spPr>
        <p:txBody>
          <a:bodyPr/>
          <a:lstStyle/>
          <a:p>
            <a:r>
              <a:rPr lang="en-US" b="1" dirty="0" err="1"/>
              <a:t>Besonders</a:t>
            </a:r>
            <a:r>
              <a:rPr lang="en-US" b="1" dirty="0"/>
              <a:t> </a:t>
            </a:r>
            <a:r>
              <a:rPr lang="en-US" b="1" dirty="0" err="1"/>
              <a:t>geeignet</a:t>
            </a:r>
            <a:r>
              <a:rPr lang="en-US" b="1" dirty="0"/>
              <a:t> für: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Multiple </a:t>
            </a:r>
            <a:r>
              <a:rPr lang="en-US" dirty="0" err="1"/>
              <a:t>Sklerose</a:t>
            </a: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err="1"/>
              <a:t>Epilepsie</a:t>
            </a: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err="1"/>
              <a:t>Neurodegenrative</a:t>
            </a:r>
            <a:r>
              <a:rPr lang="en-US" dirty="0"/>
              <a:t> </a:t>
            </a:r>
            <a:r>
              <a:rPr lang="en-US" dirty="0" err="1"/>
              <a:t>Erkrankungen</a:t>
            </a: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err="1"/>
              <a:t>Angiographien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ToF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err="1"/>
              <a:t>Spektrale</a:t>
            </a:r>
            <a:r>
              <a:rPr lang="en-US" dirty="0"/>
              <a:t> </a:t>
            </a:r>
            <a:r>
              <a:rPr lang="en-US" dirty="0" err="1"/>
              <a:t>Bildgebung</a:t>
            </a: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HRVWI-</a:t>
            </a:r>
            <a:r>
              <a:rPr lang="en-US" dirty="0" err="1"/>
              <a:t>Sequenzen</a:t>
            </a: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Venographien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ED3EB57-4F87-03D9-35D7-E6D56F06C6C2}"/>
              </a:ext>
            </a:extLst>
          </p:cNvPr>
          <p:cNvPicPr>
            <a:picLocks noGrp="1" noChangeAspect="1" noChangeArrowheads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4572" y="1259680"/>
            <a:ext cx="4027312" cy="443199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81" name="Content Placeholder 3">
            <a:extLst>
              <a:ext uri="{FF2B5EF4-FFF2-40B4-BE49-F238E27FC236}">
                <a16:creationId xmlns:a16="http://schemas.microsoft.com/office/drawing/2014/main" id="{716587A5-9D3E-BB06-0B7A-FCA2A2DE86D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5709" y="267675"/>
            <a:ext cx="11425411" cy="482602"/>
          </a:xfrm>
        </p:spPr>
        <p:txBody>
          <a:bodyPr/>
          <a:lstStyle/>
          <a:p>
            <a:r>
              <a:rPr lang="en-US" dirty="0" err="1"/>
              <a:t>Neurologische</a:t>
            </a:r>
            <a:r>
              <a:rPr lang="en-US" dirty="0"/>
              <a:t> </a:t>
            </a:r>
            <a:r>
              <a:rPr lang="en-US" dirty="0" err="1"/>
              <a:t>Bildgebung</a:t>
            </a:r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49BA632-537B-91D6-3FF7-B28384646610}"/>
              </a:ext>
            </a:extLst>
          </p:cNvPr>
          <p:cNvSpPr txBox="1"/>
          <p:nvPr/>
        </p:nvSpPr>
        <p:spPr>
          <a:xfrm>
            <a:off x="6505350" y="5633018"/>
            <a:ext cx="4985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SWI eines MS-Patienten mit sichtbaren Eisenringen</a:t>
            </a:r>
          </a:p>
        </p:txBody>
      </p:sp>
    </p:spTree>
    <p:extLst>
      <p:ext uri="{BB962C8B-B14F-4D97-AF65-F5344CB8AC3E}">
        <p14:creationId xmlns:p14="http://schemas.microsoft.com/office/powerpoint/2010/main" val="201490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medizinische Bildgebung, Röntgenfilm enthält.&#10;&#10;KI-generierte Inhalte können fehlerhaft sein.">
            <a:extLst>
              <a:ext uri="{FF2B5EF4-FFF2-40B4-BE49-F238E27FC236}">
                <a16:creationId xmlns:a16="http://schemas.microsoft.com/office/drawing/2014/main" id="{041D91E0-078C-8460-6AE6-BC6EDE87CBB0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0839" r="5" b="9942"/>
          <a:stretch>
            <a:fillRect/>
          </a:stretch>
        </p:blipFill>
        <p:spPr bwMode="auto">
          <a:xfrm>
            <a:off x="6205336" y="1476214"/>
            <a:ext cx="5585788" cy="39055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D72BC5-E1C5-17D4-9129-C7EB09AABDC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5709" y="267675"/>
            <a:ext cx="11425411" cy="482602"/>
          </a:xfrm>
        </p:spPr>
        <p:txBody>
          <a:bodyPr>
            <a:normAutofit/>
          </a:bodyPr>
          <a:lstStyle/>
          <a:p>
            <a:r>
              <a:rPr lang="de-DE" dirty="0"/>
              <a:t>Neurologische Bildgebung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C934061-EFC7-5AA6-030D-B35228D5B780}"/>
              </a:ext>
            </a:extLst>
          </p:cNvPr>
          <p:cNvSpPr txBox="1"/>
          <p:nvPr/>
        </p:nvSpPr>
        <p:spPr>
          <a:xfrm>
            <a:off x="6541748" y="5381786"/>
            <a:ext cx="491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Hochaufgelöste ToF</a:t>
            </a:r>
          </a:p>
        </p:txBody>
      </p:sp>
      <p:pic>
        <p:nvPicPr>
          <p:cNvPr id="7" name="Inhaltsplatzhalter 6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9C102BFF-D8FF-1831-D10D-BA56D0987C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5" t="71822" r="20916" b="86"/>
          <a:stretch>
            <a:fillRect/>
          </a:stretch>
        </p:blipFill>
        <p:spPr bwMode="auto">
          <a:xfrm>
            <a:off x="737289" y="1222344"/>
            <a:ext cx="4044515" cy="4413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A0699FB-3716-8175-AA40-72BB2A7151E9}"/>
              </a:ext>
            </a:extLst>
          </p:cNvPr>
          <p:cNvSpPr txBox="1"/>
          <p:nvPr/>
        </p:nvSpPr>
        <p:spPr>
          <a:xfrm>
            <a:off x="682425" y="5635656"/>
            <a:ext cx="3794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Interkranialles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Aneurysma</a:t>
            </a:r>
          </a:p>
        </p:txBody>
      </p:sp>
    </p:spTree>
    <p:extLst>
      <p:ext uri="{BB962C8B-B14F-4D97-AF65-F5344CB8AC3E}">
        <p14:creationId xmlns:p14="http://schemas.microsoft.com/office/powerpoint/2010/main" val="513665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F6F82D5-330C-D7E5-F4A6-93A28C8210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/>
              <a:t>Besonders geeignet für: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Darstellung von Knorpelschäden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CH" dirty="0"/>
              <a:t>Anzahl subtiler Läsionen, welche akquiriert werden, sowohl erhöht als auch besser kontrastiert </a:t>
            </a:r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FDA4BB-E23F-A94B-C720-F753990A7B38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 err="1"/>
              <a:t>Muskoloskelettale</a:t>
            </a:r>
            <a:r>
              <a:rPr lang="de-DE" dirty="0"/>
              <a:t> Bildgebung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EF58C4-CF9E-0371-FED8-6FAF5214078A}"/>
              </a:ext>
            </a:extLst>
          </p:cNvPr>
          <p:cNvPicPr>
            <a:picLocks noGrp="1" noChangeAspect="1" noChangeArrowheads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1258888"/>
            <a:ext cx="5019675" cy="458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3C3E37E-183B-2EFD-66B3-82875934DFAD}"/>
              </a:ext>
            </a:extLst>
          </p:cNvPr>
          <p:cNvSpPr txBox="1"/>
          <p:nvPr/>
        </p:nvSpPr>
        <p:spPr>
          <a:xfrm>
            <a:off x="7646759" y="5842861"/>
            <a:ext cx="2702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Sagittale PD-TSE</a:t>
            </a:r>
          </a:p>
        </p:txBody>
      </p:sp>
    </p:spTree>
    <p:extLst>
      <p:ext uri="{BB962C8B-B14F-4D97-AF65-F5344CB8AC3E}">
        <p14:creationId xmlns:p14="http://schemas.microsoft.com/office/powerpoint/2010/main" val="2944438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871D87A5-224B-6DD9-0D74-2EFACDB02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878" y="1259680"/>
            <a:ext cx="5585788" cy="5018455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 err="1"/>
              <a:t>feinste</a:t>
            </a:r>
            <a:r>
              <a:rPr lang="en-US" dirty="0"/>
              <a:t> </a:t>
            </a:r>
            <a:r>
              <a:rPr lang="en-US" dirty="0" err="1"/>
              <a:t>Strukturen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dargestellt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Vater Pacini </a:t>
            </a:r>
            <a:r>
              <a:rPr lang="en-US" dirty="0" err="1"/>
              <a:t>Korpuskeln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UHF-MRT </a:t>
            </a:r>
            <a:r>
              <a:rPr lang="en-US" dirty="0" err="1"/>
              <a:t>anstelle</a:t>
            </a:r>
            <a:r>
              <a:rPr lang="en-US" dirty="0"/>
              <a:t> von </a:t>
            </a:r>
            <a:r>
              <a:rPr lang="en-US" dirty="0" err="1"/>
              <a:t>Ultraschall</a:t>
            </a:r>
            <a:r>
              <a:rPr lang="en-US" dirty="0"/>
              <a:t> </a:t>
            </a:r>
            <a:r>
              <a:rPr lang="en-US" dirty="0" err="1"/>
              <a:t>aufgenommen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Es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guter</a:t>
            </a:r>
            <a:r>
              <a:rPr lang="en-US" dirty="0"/>
              <a:t> </a:t>
            </a:r>
            <a:r>
              <a:rPr lang="en-US" dirty="0" err="1"/>
              <a:t>Kontrast</a:t>
            </a:r>
            <a:r>
              <a:rPr lang="en-US" dirty="0"/>
              <a:t> </a:t>
            </a:r>
            <a:r>
              <a:rPr lang="en-US" dirty="0" err="1"/>
              <a:t>geboten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5" name="Inhaltsplatzhalter 4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9B2C721B-33F8-E476-FE8C-2F501F978049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82" y="1005840"/>
            <a:ext cx="5120874" cy="4592480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7A96E1B-E0E6-EB32-1337-B3732C16103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5709" y="267675"/>
            <a:ext cx="11425411" cy="482602"/>
          </a:xfrm>
        </p:spPr>
        <p:txBody>
          <a:bodyPr/>
          <a:lstStyle/>
          <a:p>
            <a:r>
              <a:rPr lang="de-DE" dirty="0" err="1"/>
              <a:t>Muskoloskelettale</a:t>
            </a:r>
            <a:r>
              <a:rPr lang="de-DE" dirty="0"/>
              <a:t> Bildgebung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7C7FE4F-6CC4-422B-8D32-EF0DF8F77960}"/>
              </a:ext>
            </a:extLst>
          </p:cNvPr>
          <p:cNvSpPr txBox="1"/>
          <p:nvPr/>
        </p:nvSpPr>
        <p:spPr>
          <a:xfrm>
            <a:off x="6437791" y="5598320"/>
            <a:ext cx="5462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3D DESS-Sequenzen der Vater Pacini Korpuskeln am Fuss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36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771E4-7840-084C-D61C-6AA7E0BD3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6B1A792-29DD-A971-BA28-6122F22D1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2800" y="3080979"/>
            <a:ext cx="2885440" cy="1052609"/>
          </a:xfrm>
          <a:ln w="63500">
            <a:solidFill>
              <a:srgbClr val="FF803A"/>
            </a:solidFill>
          </a:ln>
        </p:spPr>
        <p:txBody>
          <a:bodyPr/>
          <a:lstStyle/>
          <a:p>
            <a:r>
              <a:rPr lang="de-DE" sz="8000" dirty="0"/>
              <a:t>FAZIT</a:t>
            </a:r>
            <a:endParaRPr lang="de-CH" sz="8000" dirty="0"/>
          </a:p>
        </p:txBody>
      </p:sp>
    </p:spTree>
    <p:extLst>
      <p:ext uri="{BB962C8B-B14F-4D97-AF65-F5344CB8AC3E}">
        <p14:creationId xmlns:p14="http://schemas.microsoft.com/office/powerpoint/2010/main" val="1045069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5D7A2221-AF0E-8CB8-0CB3-BC3ABFE7A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0520" y="1299955"/>
            <a:ext cx="3870960" cy="1191785"/>
          </a:xfrm>
          <a:ln w="63500">
            <a:noFill/>
          </a:ln>
        </p:spPr>
        <p:txBody>
          <a:bodyPr/>
          <a:lstStyle/>
          <a:p>
            <a:r>
              <a:rPr lang="de-DE" sz="8000" dirty="0"/>
              <a:t>Fragen?</a:t>
            </a:r>
            <a:endParaRPr lang="de-CH" sz="8000" dirty="0"/>
          </a:p>
        </p:txBody>
      </p:sp>
      <p:pic>
        <p:nvPicPr>
          <p:cNvPr id="1026" name="Picture 2" descr="Fragen statt sagen - Kantelberg's Beratungsmanufaktur">
            <a:extLst>
              <a:ext uri="{FF2B5EF4-FFF2-40B4-BE49-F238E27FC236}">
                <a16:creationId xmlns:a16="http://schemas.microsoft.com/office/drawing/2014/main" id="{F152DE2A-1E25-0361-B585-BBEED7DD0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18" y="2866646"/>
            <a:ext cx="5331963" cy="299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247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0515A4B2-81E2-6AAF-BD11-7D60C7847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6940" y="1391395"/>
            <a:ext cx="7818120" cy="1191785"/>
          </a:xfrm>
          <a:ln w="63500">
            <a:noFill/>
          </a:ln>
        </p:spPr>
        <p:txBody>
          <a:bodyPr/>
          <a:lstStyle/>
          <a:p>
            <a:r>
              <a:rPr lang="de-DE" sz="5000" dirty="0"/>
              <a:t>Besten Dank fürs Zuhören!</a:t>
            </a:r>
            <a:endParaRPr lang="de-CH" sz="50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083D2FC-AE57-759C-3A44-685D60BD5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088" y="2433810"/>
            <a:ext cx="3334704" cy="326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8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46CCEB6-180C-86FD-53ED-95A250B7E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Geringere </a:t>
            </a:r>
            <a:r>
              <a:rPr lang="de-DE" dirty="0" err="1"/>
              <a:t>Suszeptibilitätsartefakte</a:t>
            </a:r>
            <a:endParaRPr lang="de-DE" dirty="0"/>
          </a:p>
          <a:p>
            <a:r>
              <a:rPr lang="de-CH" sz="2400" dirty="0">
                <a:cs typeface="Arial" panose="020B0604020202020204" pitchFamily="34" charset="0"/>
              </a:rPr>
              <a:t>→ verhalten sich proportional zur Magnetfeldstärke</a:t>
            </a:r>
          </a:p>
          <a:p>
            <a:r>
              <a:rPr lang="de-CH" sz="2400" dirty="0">
                <a:cs typeface="Arial" panose="020B0604020202020204" pitchFamily="34" charset="0"/>
              </a:rPr>
              <a:t>→</a:t>
            </a:r>
            <a:r>
              <a:rPr lang="de-CH" dirty="0"/>
              <a:t> Nützlich bei Implantaten und der </a:t>
            </a:r>
            <a:r>
              <a:rPr lang="de-CH" dirty="0" err="1"/>
              <a:t>Lungenbildgebung</a:t>
            </a:r>
            <a:endParaRPr lang="de-CH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2400" dirty="0">
                <a:cs typeface="Arial" panose="020B0604020202020204" pitchFamily="34" charset="0"/>
              </a:rPr>
              <a:t>Geringere Sicherheitsrisiken</a:t>
            </a:r>
          </a:p>
          <a:p>
            <a:r>
              <a:rPr lang="de-CH" sz="2400" dirty="0">
                <a:cs typeface="Arial" panose="020B0604020202020204" pitchFamily="34" charset="0"/>
              </a:rPr>
              <a:t>→</a:t>
            </a:r>
            <a:r>
              <a:rPr lang="de-CH" dirty="0"/>
              <a:t> Missile-Effekt schwächer</a:t>
            </a:r>
          </a:p>
          <a:p>
            <a:r>
              <a:rPr lang="de-CH" sz="2400" dirty="0">
                <a:cs typeface="Arial" panose="020B0604020202020204" pitchFamily="34" charset="0"/>
              </a:rPr>
              <a:t>→ Erwärmung durch HF-Impulse geringer. Sicherer bei aktiven Implantaten wie </a:t>
            </a:r>
            <a:r>
              <a:rPr lang="de-CH" sz="2400" dirty="0" err="1">
                <a:cs typeface="Arial" panose="020B0604020202020204" pitchFamily="34" charset="0"/>
              </a:rPr>
              <a:t>z.B</a:t>
            </a:r>
            <a:r>
              <a:rPr lang="de-CH" sz="2400" dirty="0">
                <a:cs typeface="Arial" panose="020B0604020202020204" pitchFamily="34" charset="0"/>
              </a:rPr>
              <a:t> Herzschrittmachern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2400" dirty="0">
                <a:cs typeface="Arial" panose="020B0604020202020204" pitchFamily="34" charset="0"/>
              </a:rPr>
              <a:t>Weniger Kosten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EF11FF-CD1D-A454-F4DA-9DB0277DC04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/>
              <a:t>Vorteile einer niedrigen Magnetfeldstärke</a:t>
            </a:r>
          </a:p>
        </p:txBody>
      </p:sp>
      <p:pic>
        <p:nvPicPr>
          <p:cNvPr id="1026" name="Picture 2" descr="MAGNETOM Free.Max">
            <a:extLst>
              <a:ext uri="{FF2B5EF4-FFF2-40B4-BE49-F238E27FC236}">
                <a16:creationId xmlns:a16="http://schemas.microsoft.com/office/drawing/2014/main" id="{00B17C0B-8DF2-8E16-76B2-72746D016ECD}"/>
              </a:ext>
            </a:extLst>
          </p:cNvPr>
          <p:cNvPicPr>
            <a:picLocks noGrp="1" noChangeAspect="1" noChangeArrowheads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95" y="1332707"/>
            <a:ext cx="5584825" cy="419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AD612F1-185A-F597-5E71-1EB6D28BDB51}"/>
              </a:ext>
            </a:extLst>
          </p:cNvPr>
          <p:cNvSpPr txBox="1"/>
          <p:nvPr/>
        </p:nvSpPr>
        <p:spPr>
          <a:xfrm>
            <a:off x="7455120" y="5523895"/>
            <a:ext cx="388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Magnetom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Free.Max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0.55T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3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B15494D-1FCD-F1C7-056A-11941402C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878" y="1259680"/>
            <a:ext cx="5585788" cy="5018455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e-CH" dirty="0"/>
              <a:t>SNR steigt supralinear mit der Magnetfeldstärke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CH" dirty="0"/>
              <a:t>2.33-mal höheres Signal im Vergleich zu 3T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CH" dirty="0"/>
              <a:t>Besserer BOLD-Kontrast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CH" dirty="0"/>
              <a:t>Schnellere Akquisitionszeit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CH" dirty="0"/>
              <a:t>Natriumdarstellung</a:t>
            </a:r>
          </a:p>
          <a:p>
            <a:pPr marL="342900" indent="-342900">
              <a:buFont typeface="Wingdings" pitchFamily="2" charset="2"/>
              <a:buChar char="§"/>
            </a:pPr>
            <a:endParaRPr lang="de-CH" dirty="0"/>
          </a:p>
          <a:p>
            <a:endParaRPr lang="de-CH" dirty="0"/>
          </a:p>
        </p:txBody>
      </p:sp>
      <p:pic>
        <p:nvPicPr>
          <p:cNvPr id="5" name="Picture 2" descr="MAGNETOM Terra.X – Machen Sie den Unterschied – Siemens Healthineers ...">
            <a:extLst>
              <a:ext uri="{FF2B5EF4-FFF2-40B4-BE49-F238E27FC236}">
                <a16:creationId xmlns:a16="http://schemas.microsoft.com/office/drawing/2014/main" id="{CE5621C0-E2F7-5A24-D2B0-876553204B0E}"/>
              </a:ext>
            </a:extLst>
          </p:cNvPr>
          <p:cNvPicPr>
            <a:picLocks noGrp="1" noChangeAspect="1" noChangeArrowheads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" r="-3" b="2566"/>
          <a:stretch>
            <a:fillRect/>
          </a:stretch>
        </p:blipFill>
        <p:spPr bwMode="auto">
          <a:xfrm>
            <a:off x="6205334" y="1259680"/>
            <a:ext cx="5585788" cy="5018456"/>
          </a:xfrm>
          <a:prstGeom prst="rect">
            <a:avLst/>
          </a:prstGeom>
          <a:noFill/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18328A3-C068-0448-B24A-396EC6F6AD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5709" y="267675"/>
            <a:ext cx="11425411" cy="482602"/>
          </a:xfrm>
        </p:spPr>
        <p:txBody>
          <a:bodyPr>
            <a:normAutofit/>
          </a:bodyPr>
          <a:lstStyle/>
          <a:p>
            <a:r>
              <a:rPr lang="de-DE" dirty="0"/>
              <a:t>Vorteile einer hohen Magnetfeldstärke</a:t>
            </a:r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23CEE54-68CD-28C1-CA34-721369A03252}"/>
              </a:ext>
            </a:extLst>
          </p:cNvPr>
          <p:cNvSpPr txBox="1"/>
          <p:nvPr/>
        </p:nvSpPr>
        <p:spPr>
          <a:xfrm>
            <a:off x="7765173" y="5598320"/>
            <a:ext cx="246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Magnetom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Terra.X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7T</a:t>
            </a:r>
          </a:p>
        </p:txBody>
      </p:sp>
    </p:spTree>
    <p:extLst>
      <p:ext uri="{BB962C8B-B14F-4D97-AF65-F5344CB8AC3E}">
        <p14:creationId xmlns:p14="http://schemas.microsoft.com/office/powerpoint/2010/main" val="272445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7A90F62-4D09-E370-187C-E6172632D8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Lungenparenchym weist geringe Protonendichte auf durch viele luftgefüllte Strukturen (Alveolen, </a:t>
            </a:r>
            <a:r>
              <a:rPr lang="de-DE" dirty="0" err="1"/>
              <a:t>Acini</a:t>
            </a:r>
            <a:r>
              <a:rPr lang="de-DE" dirty="0"/>
              <a:t>..). Folglich weniger Signal.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err="1"/>
              <a:t>Suszeptibilitätsartefakte</a:t>
            </a:r>
            <a:r>
              <a:rPr lang="de-DE" dirty="0"/>
              <a:t> durch Luft-Gewebe-Schnittstellen schränken die Bildqualität ein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Bewegungen im Thorax (Atmung, Herzschlag, </a:t>
            </a:r>
            <a:r>
              <a:rPr lang="de-DE" dirty="0" err="1"/>
              <a:t>Gefässpulsationen</a:t>
            </a:r>
            <a:r>
              <a:rPr lang="de-DE" dirty="0"/>
              <a:t>) erschweren die Bildgebung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ED2AB9-742D-7CF6-EAFE-D2B485AA68E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/>
              <a:t>Herausforderungen der Lungen-MRT</a:t>
            </a:r>
            <a:endParaRPr lang="de-CH" dirty="0"/>
          </a:p>
        </p:txBody>
      </p:sp>
      <p:pic>
        <p:nvPicPr>
          <p:cNvPr id="2050" name="Picture 2" descr="Pioneering detailed lung MRI scans without radiation | Research | The  University of Sheffield">
            <a:extLst>
              <a:ext uri="{FF2B5EF4-FFF2-40B4-BE49-F238E27FC236}">
                <a16:creationId xmlns:a16="http://schemas.microsoft.com/office/drawing/2014/main" id="{20D1D954-5BDA-83F5-8489-92EDB37F7869}"/>
              </a:ext>
            </a:extLst>
          </p:cNvPr>
          <p:cNvPicPr>
            <a:picLocks noGrp="1" noChangeAspect="1" noChangeArrowheads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560" y="1441708"/>
            <a:ext cx="5584825" cy="314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26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F87D11A-9BEB-7BDE-9DA2-36FF953FC0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Akquisition in </a:t>
            </a:r>
            <a:r>
              <a:rPr lang="de-DE" dirty="0" err="1"/>
              <a:t>Atemanhaltetechnik</a:t>
            </a:r>
            <a:r>
              <a:rPr lang="de-DE" dirty="0"/>
              <a:t> oder </a:t>
            </a:r>
            <a:r>
              <a:rPr lang="de-DE" dirty="0" err="1"/>
              <a:t>atemgetriggert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Langsamere T2*-Relaxation bei 0.55 Tesla</a:t>
            </a:r>
          </a:p>
          <a:p>
            <a:r>
              <a:rPr lang="de-DE" dirty="0"/>
              <a:t>→ Anwendung konventioneller Sequenzen wie TSE, GE, IR..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dirty="0"/>
              <a:t>Ultrakurze-Echozeit- / UTE-Sequenz</a:t>
            </a:r>
          </a:p>
          <a:p>
            <a:r>
              <a:rPr lang="de-CH" dirty="0"/>
              <a:t>→ erfassen kurze T2* Zeiten und sind unempfindlicher auf Bewegung</a:t>
            </a:r>
          </a:p>
          <a:p>
            <a:r>
              <a:rPr lang="de-CH" dirty="0"/>
              <a:t>→ eher lange Akquisitionszeiten für hochauflösende Aufnahmen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70E3E0D-0A98-DD20-D4BB-C024938A1366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6699068" y="1280809"/>
            <a:ext cx="4801270" cy="349616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BBF348-65CA-45C9-EC49-D5D369CC22B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/>
              <a:t>Sequenzen im Einsatz</a:t>
            </a:r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C805555-6256-119F-0D4A-3DBF949AC6FE}"/>
              </a:ext>
            </a:extLst>
          </p:cNvPr>
          <p:cNvSpPr txBox="1"/>
          <p:nvPr/>
        </p:nvSpPr>
        <p:spPr>
          <a:xfrm>
            <a:off x="8364526" y="4776972"/>
            <a:ext cx="171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ax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570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B8AD301-F556-B616-9594-4EE0C2F98694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7313298" y="1288282"/>
            <a:ext cx="4019245" cy="4142535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DF6162-A586-73E0-444D-03A88C468B6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CH" dirty="0"/>
              <a:t>Sequenzen </a:t>
            </a:r>
            <a:r>
              <a:rPr lang="de-CH"/>
              <a:t>im Einsatz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7180C94F-9956-C67C-1F1A-24602EE186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59457" y="1288282"/>
            <a:ext cx="4707623" cy="4696924"/>
          </a:xfr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54CED1C-D747-B2A4-9CD5-B59D1222BB7B}"/>
              </a:ext>
            </a:extLst>
          </p:cNvPr>
          <p:cNvSpPr txBox="1"/>
          <p:nvPr/>
        </p:nvSpPr>
        <p:spPr>
          <a:xfrm>
            <a:off x="3707016" y="4192502"/>
            <a:ext cx="1860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bSTAR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1.16mm isotrope Auflösung.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TA: 4.7min 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07C8228-DFE1-FE5B-2520-A989FF784C2A}"/>
              </a:ext>
            </a:extLst>
          </p:cNvPr>
          <p:cNvSpPr txBox="1"/>
          <p:nvPr/>
        </p:nvSpPr>
        <p:spPr>
          <a:xfrm>
            <a:off x="7313298" y="5469775"/>
            <a:ext cx="435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</a:t>
            </a:r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out-in </a:t>
            </a:r>
            <a:r>
              <a:rPr lang="de-DE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bSSFP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2mm isotrope Auflösung. TA: 17s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75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28E071-9125-6853-30EB-59BAEC42FD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Die Niederfeld-Lungen-MRT eignet sich für eine Vielzahl klinischer Fragestellungen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Morphologische und Funktionelle Bildgebung</a:t>
            </a:r>
            <a:endParaRPr lang="de-CH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dirty="0"/>
              <a:t>Im Vergleich zur CT: </a:t>
            </a:r>
          </a:p>
          <a:p>
            <a:r>
              <a:rPr lang="de-CH" sz="2400" dirty="0">
                <a:cs typeface="Arial" panose="020B0604020202020204" pitchFamily="34" charset="0"/>
              </a:rPr>
              <a:t>→ Strahlenfreiheit</a:t>
            </a:r>
            <a:r>
              <a:rPr lang="de-CH" dirty="0"/>
              <a:t> und Wiederholbarkeit</a:t>
            </a:r>
          </a:p>
          <a:p>
            <a:r>
              <a:rPr lang="de-CH" sz="2400" dirty="0">
                <a:cs typeface="Arial" panose="020B0604020202020204" pitchFamily="34" charset="0"/>
              </a:rPr>
              <a:t>→ Multiparametrische Sequenzen </a:t>
            </a:r>
            <a:r>
              <a:rPr lang="de-CH" dirty="0"/>
              <a:t>können umfassendere Beurteilung bieten</a:t>
            </a:r>
          </a:p>
          <a:p>
            <a:endParaRPr lang="de-CH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1726913-410B-9DB4-13F2-140B9FEC3801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6205336" y="1259680"/>
            <a:ext cx="5644769" cy="3872781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BDBF43-2785-0AEE-2F48-05120A7697E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/>
              <a:t>Anwendungsmöglichkeiten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8211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E0CF957-ACCC-E049-D5DE-7D116FCD5C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Zu den Indikationen zählen </a:t>
            </a:r>
            <a:r>
              <a:rPr lang="de-DE" dirty="0" err="1"/>
              <a:t>z.B</a:t>
            </a:r>
            <a:r>
              <a:rPr lang="de-DE" dirty="0"/>
              <a:t> Atelektasen, Infiltrate, Pleuraergüsse, </a:t>
            </a:r>
            <a:r>
              <a:rPr lang="de-DE" dirty="0" err="1"/>
              <a:t>Milchglasvertrübungen</a:t>
            </a:r>
            <a:r>
              <a:rPr lang="de-DE" dirty="0"/>
              <a:t>, Konsolidierungen, </a:t>
            </a:r>
            <a:r>
              <a:rPr lang="de-DE" dirty="0" err="1"/>
              <a:t>Parenchymdestruktionen</a:t>
            </a:r>
            <a:r>
              <a:rPr lang="de-DE" dirty="0"/>
              <a:t>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Onkologische Früherkennung: Zuverlässige Bildgebung von Lungenrundherden ab 6mm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DWI ermöglicht weitere Charakterisierung ab 1cm </a:t>
            </a:r>
            <a:r>
              <a:rPr lang="de-DE" dirty="0" err="1"/>
              <a:t>Grösse</a:t>
            </a:r>
            <a:endParaRPr lang="de-DE" dirty="0"/>
          </a:p>
          <a:p>
            <a:r>
              <a:rPr lang="de-CH" sz="2400" dirty="0">
                <a:cs typeface="Arial" panose="020B0604020202020204" pitchFamily="34" charset="0"/>
              </a:rPr>
              <a:t>→ Lungenbiopsie evtl. nicht nötig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CH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EB4ED0D-A509-5DBA-F130-AADC725420E4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6879162" y="1046320"/>
            <a:ext cx="4525878" cy="5093870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33E0C4-8BB5-EEDB-6BF3-CD043453761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/>
              <a:t>Morphologische Bildgebung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54053189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zG_Praesentation_ 2023" id="{EDC50040-2CFA-46B1-9B7A-0CC3FFDB6FE6}" vid="{B6044961-61AB-4745-AD33-6E115D61F38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ZG Vorlage" ma:contentTypeID="0x010100DFB3DD1D4143AA47BFA631B5DA1CC868003F102D83DCBF074CA6F7FA92B1B74FBE" ma:contentTypeVersion="35" ma:contentTypeDescription="" ma:contentTypeScope="" ma:versionID="8d61a4474a1b1a71dcbf679c7b6a6578">
  <xsd:schema xmlns:xsd="http://www.w3.org/2001/XMLSchema" xmlns:xs="http://www.w3.org/2001/XMLSchema" xmlns:p="http://schemas.microsoft.com/office/2006/metadata/properties" xmlns:ns2="ba5bdf6a-1a99-4d28-8260-0d8efb9540c4" xmlns:ns3="89591ef9-b8cd-4cc7-bbc9-4eae59048286" targetNamespace="http://schemas.microsoft.com/office/2006/metadata/properties" ma:root="true" ma:fieldsID="d56fd04c8d3ea54a7b7f3f7ac220c20d" ns2:_="" ns3:_="">
    <xsd:import namespace="ba5bdf6a-1a99-4d28-8260-0d8efb9540c4"/>
    <xsd:import namespace="89591ef9-b8cd-4cc7-bbc9-4eae59048286"/>
    <xsd:element name="properties">
      <xsd:complexType>
        <xsd:sequence>
          <xsd:element name="documentManagement">
            <xsd:complexType>
              <xsd:all>
                <xsd:element ref="ns2:Archivierung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bdf6a-1a99-4d28-8260-0d8efb9540c4" elementFormDefault="qualified">
    <xsd:import namespace="http://schemas.microsoft.com/office/2006/documentManagement/types"/>
    <xsd:import namespace="http://schemas.microsoft.com/office/infopath/2007/PartnerControls"/>
    <xsd:element name="Archivierung" ma:index="8" nillable="true" ma:displayName="Archivierung" ma:internalName="Archivierung" ma:readOnly="fals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39d22f72-7f00-4a5e-93bb-7489ac31d7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91ef9-b8cd-4cc7-bbc9-4eae5904828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a69a7561-498a-41f9-8f99-609125c3b1d0}" ma:internalName="TaxCatchAll" ma:showField="CatchAllData" ma:web="89591ef9-b8cd-4cc7-bbc9-4eae59048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ierung xmlns="ba5bdf6a-1a99-4d28-8260-0d8efb9540c4" xsi:nil="true"/>
    <TaxCatchAll xmlns="89591ef9-b8cd-4cc7-bbc9-4eae59048286" xsi:nil="true"/>
    <lcf76f155ced4ddcb4097134ff3c332f xmlns="ba5bdf6a-1a99-4d28-8260-0d8efb9540c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626787-BCD7-4D4B-A8A0-8F81840901A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a5bdf6a-1a99-4d28-8260-0d8efb9540c4"/>
    <ds:schemaRef ds:uri="89591ef9-b8cd-4cc7-bbc9-4eae5904828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A9AEE7-8244-4B4F-935D-5DFE14ED53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2F1F8D-40A5-4277-859C-8B7393E14452}">
  <ds:schemaRefs>
    <ds:schemaRef ds:uri="http://schemas.microsoft.com/office/2006/metadata/properties"/>
    <ds:schemaRef ds:uri="http://www.w3.org/2000/xmlns/"/>
    <ds:schemaRef ds:uri="ba5bdf6a-1a99-4d28-8260-0d8efb9540c4"/>
    <ds:schemaRef ds:uri="http://www.w3.org/2001/XMLSchema-instance"/>
    <ds:schemaRef ds:uri="89591ef9-b8cd-4cc7-bbc9-4eae59048286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267523d2-383b-4401-af82-2996e8a814b6}" enabled="0" method="" siteId="{267523d2-383b-4401-af82-2996e8a814b6}" removed="1"/>
  <clbl:label id="{c4e48db7-a3cb-42e1-aa16-b849b79ad40e}" enabled="1" method="Standard" siteId="{c2830bad-22b2-42bc-aa5d-ef8782b5981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Benutzerdefiniertes Design</Template>
  <TotalTime>0</TotalTime>
  <Words>789</Words>
  <Application>Microsoft Macintosh PowerPoint</Application>
  <PresentationFormat>Breitbild</PresentationFormat>
  <Paragraphs>162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9" baseType="lpstr">
      <vt:lpstr>Arial</vt:lpstr>
      <vt:lpstr>Wingdings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Claire Morin</dc:creator>
  <cp:lastModifiedBy>Philipp Leuenberger</cp:lastModifiedBy>
  <cp:revision>96</cp:revision>
  <dcterms:created xsi:type="dcterms:W3CDTF">2023-09-11T12:19:43Z</dcterms:created>
  <dcterms:modified xsi:type="dcterms:W3CDTF">2025-09-21T15:59:50Z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0x010100DFB3DD1D4143AA47BFA631B5DA1CC868003F102D83DCBF074CA6F7FA92B1B74FBE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